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7"/>
  </p:notesMasterIdLst>
  <p:sldIdLst>
    <p:sldId id="256" r:id="rId2"/>
    <p:sldId id="813" r:id="rId3"/>
    <p:sldId id="448" r:id="rId4"/>
    <p:sldId id="815" r:id="rId5"/>
    <p:sldId id="802" r:id="rId6"/>
    <p:sldId id="814" r:id="rId7"/>
    <p:sldId id="483" r:id="rId8"/>
    <p:sldId id="484" r:id="rId9"/>
    <p:sldId id="803" r:id="rId10"/>
    <p:sldId id="485" r:id="rId11"/>
    <p:sldId id="804" r:id="rId12"/>
    <p:sldId id="450" r:id="rId13"/>
    <p:sldId id="800" r:id="rId14"/>
    <p:sldId id="449" r:id="rId15"/>
    <p:sldId id="451" r:id="rId16"/>
    <p:sldId id="486" r:id="rId17"/>
    <p:sldId id="487" r:id="rId18"/>
    <p:sldId id="452" r:id="rId19"/>
    <p:sldId id="816" r:id="rId20"/>
    <p:sldId id="453" r:id="rId21"/>
    <p:sldId id="786" r:id="rId22"/>
    <p:sldId id="455" r:id="rId23"/>
    <p:sldId id="799" r:id="rId24"/>
    <p:sldId id="755" r:id="rId25"/>
    <p:sldId id="456" r:id="rId26"/>
    <p:sldId id="457" r:id="rId27"/>
    <p:sldId id="458" r:id="rId28"/>
    <p:sldId id="459" r:id="rId29"/>
    <p:sldId id="461" r:id="rId30"/>
    <p:sldId id="460" r:id="rId31"/>
    <p:sldId id="462" r:id="rId32"/>
    <p:sldId id="463" r:id="rId33"/>
    <p:sldId id="464" r:id="rId34"/>
    <p:sldId id="465" r:id="rId35"/>
    <p:sldId id="466" r:id="rId36"/>
    <p:sldId id="467" r:id="rId37"/>
    <p:sldId id="468" r:id="rId38"/>
    <p:sldId id="469" r:id="rId39"/>
    <p:sldId id="488" r:id="rId40"/>
    <p:sldId id="489" r:id="rId41"/>
    <p:sldId id="812" r:id="rId42"/>
    <p:sldId id="811" r:id="rId43"/>
    <p:sldId id="470" r:id="rId44"/>
    <p:sldId id="471" r:id="rId45"/>
    <p:sldId id="472" r:id="rId46"/>
    <p:sldId id="805" r:id="rId47"/>
    <p:sldId id="806" r:id="rId48"/>
    <p:sldId id="807" r:id="rId49"/>
    <p:sldId id="808" r:id="rId50"/>
    <p:sldId id="490" r:id="rId51"/>
    <p:sldId id="473" r:id="rId52"/>
    <p:sldId id="801" r:id="rId53"/>
    <p:sldId id="478" r:id="rId54"/>
    <p:sldId id="479" r:id="rId55"/>
    <p:sldId id="480" r:id="rId56"/>
    <p:sldId id="474" r:id="rId57"/>
    <p:sldId id="475" r:id="rId58"/>
    <p:sldId id="476" r:id="rId59"/>
    <p:sldId id="477" r:id="rId60"/>
    <p:sldId id="292" r:id="rId61"/>
    <p:sldId id="481" r:id="rId62"/>
    <p:sldId id="482" r:id="rId63"/>
    <p:sldId id="809" r:id="rId64"/>
    <p:sldId id="810" r:id="rId65"/>
    <p:sldId id="447" r:id="rId6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13"/>
            <p14:sldId id="448"/>
            <p14:sldId id="815"/>
            <p14:sldId id="802"/>
            <p14:sldId id="814"/>
            <p14:sldId id="483"/>
            <p14:sldId id="484"/>
            <p14:sldId id="803"/>
            <p14:sldId id="485"/>
            <p14:sldId id="804"/>
            <p14:sldId id="450"/>
            <p14:sldId id="800"/>
            <p14:sldId id="449"/>
            <p14:sldId id="451"/>
            <p14:sldId id="486"/>
            <p14:sldId id="487"/>
            <p14:sldId id="452"/>
            <p14:sldId id="816"/>
            <p14:sldId id="453"/>
            <p14:sldId id="786"/>
            <p14:sldId id="455"/>
            <p14:sldId id="799"/>
            <p14:sldId id="755"/>
            <p14:sldId id="456"/>
            <p14:sldId id="457"/>
            <p14:sldId id="458"/>
            <p14:sldId id="459"/>
            <p14:sldId id="461"/>
            <p14:sldId id="460"/>
            <p14:sldId id="462"/>
            <p14:sldId id="463"/>
            <p14:sldId id="464"/>
            <p14:sldId id="465"/>
            <p14:sldId id="466"/>
            <p14:sldId id="467"/>
            <p14:sldId id="468"/>
            <p14:sldId id="469"/>
            <p14:sldId id="488"/>
            <p14:sldId id="489"/>
            <p14:sldId id="812"/>
            <p14:sldId id="811"/>
            <p14:sldId id="470"/>
            <p14:sldId id="471"/>
            <p14:sldId id="472"/>
            <p14:sldId id="805"/>
            <p14:sldId id="806"/>
            <p14:sldId id="807"/>
            <p14:sldId id="808"/>
            <p14:sldId id="490"/>
            <p14:sldId id="473"/>
            <p14:sldId id="801"/>
            <p14:sldId id="478"/>
            <p14:sldId id="479"/>
            <p14:sldId id="480"/>
            <p14:sldId id="474"/>
            <p14:sldId id="475"/>
            <p14:sldId id="476"/>
            <p14:sldId id="477"/>
            <p14:sldId id="292"/>
            <p14:sldId id="481"/>
            <p14:sldId id="482"/>
            <p14:sldId id="809"/>
            <p14:sldId id="810"/>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62" d="100"/>
          <a:sy n="62" d="100"/>
        </p:scale>
        <p:origin x="1208"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10EC3757-12FA-4E04-B9DE-6077F9CC049E}" type="presOf" srcId="{D075F1F9-0F02-40B9-AB47-A95C607D76E3}" destId="{081FE678-7C92-437C-9A0C-CC4D61B89858}"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2543292" y="0"/>
          <a:ext cx="2376675" cy="237703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4920415" y="708568"/>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循环神经网络</a:t>
          </a:r>
        </a:p>
      </dsp:txBody>
      <dsp:txXfrm>
        <a:off x="4920415" y="708568"/>
        <a:ext cx="1426005" cy="951012"/>
      </dsp:txXfrm>
    </dsp:sp>
    <dsp:sp modelId="{BD30E5A5-6F0E-4424-8A75-B6224A7E8086}">
      <dsp:nvSpPr>
        <dsp:cNvPr id="0" name=""/>
        <dsp:cNvSpPr/>
      </dsp:nvSpPr>
      <dsp:spPr>
        <a:xfrm>
          <a:off x="3068616" y="858182"/>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序列</a:t>
          </a:r>
        </a:p>
      </dsp:txBody>
      <dsp:txXfrm>
        <a:off x="3068616" y="858182"/>
        <a:ext cx="1320673" cy="660178"/>
      </dsp:txXfrm>
    </dsp:sp>
    <dsp:sp modelId="{13A31C1D-BDB1-433C-9F82-583B80122AB5}">
      <dsp:nvSpPr>
        <dsp:cNvPr id="0" name=""/>
        <dsp:cNvSpPr/>
      </dsp:nvSpPr>
      <dsp:spPr>
        <a:xfrm>
          <a:off x="1883179" y="1365784"/>
          <a:ext cx="2376675" cy="237703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4259855" y="2082253"/>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递归神经网络</a:t>
          </a:r>
        </a:p>
      </dsp:txBody>
      <dsp:txXfrm>
        <a:off x="4259855" y="2082253"/>
        <a:ext cx="1426005" cy="951012"/>
      </dsp:txXfrm>
    </dsp:sp>
    <dsp:sp modelId="{CE7E0C54-561E-4144-A66D-146F01AAE85E}">
      <dsp:nvSpPr>
        <dsp:cNvPr id="0" name=""/>
        <dsp:cNvSpPr/>
      </dsp:nvSpPr>
      <dsp:spPr>
        <a:xfrm>
          <a:off x="2411180" y="223186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树</a:t>
          </a:r>
        </a:p>
      </dsp:txBody>
      <dsp:txXfrm>
        <a:off x="2411180" y="2231867"/>
        <a:ext cx="1320673" cy="660178"/>
      </dsp:txXfrm>
    </dsp:sp>
    <dsp:sp modelId="{8904B914-35CD-4CB2-8D5A-D63B4AAACDCE}">
      <dsp:nvSpPr>
        <dsp:cNvPr id="0" name=""/>
        <dsp:cNvSpPr/>
      </dsp:nvSpPr>
      <dsp:spPr>
        <a:xfrm>
          <a:off x="2712449" y="2895008"/>
          <a:ext cx="2041932" cy="2042751"/>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4920415" y="3455444"/>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图网络</a:t>
          </a:r>
        </a:p>
      </dsp:txBody>
      <dsp:txXfrm>
        <a:off x="4920415" y="3455444"/>
        <a:ext cx="1426005" cy="951012"/>
      </dsp:txXfrm>
    </dsp:sp>
    <dsp:sp modelId="{1FA64D62-BFAA-4BB6-AF5C-2E6A3167A51F}">
      <dsp:nvSpPr>
        <dsp:cNvPr id="0" name=""/>
        <dsp:cNvSpPr/>
      </dsp:nvSpPr>
      <dsp:spPr>
        <a:xfrm>
          <a:off x="3071740" y="360752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图</a:t>
          </a:r>
        </a:p>
      </dsp:txBody>
      <dsp:txXfrm>
        <a:off x="3071740" y="3607527"/>
        <a:ext cx="1320673" cy="66017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7/11/2019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27</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37</a:t>
            </a:fld>
            <a:endParaRPr lang="en-US" altLang="zh-CN"/>
          </a:p>
        </p:txBody>
      </p:sp>
    </p:spTree>
    <p:extLst>
      <p:ext uri="{BB962C8B-B14F-4D97-AF65-F5344CB8AC3E}">
        <p14:creationId xmlns:p14="http://schemas.microsoft.com/office/powerpoint/2010/main" val="330914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47</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one of these is a real tweet</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62</a:t>
            </a:fld>
            <a:endParaRPr lang="en-US" altLang="zh-CN"/>
          </a:p>
        </p:txBody>
      </p:sp>
    </p:spTree>
    <p:extLst>
      <p:ext uri="{BB962C8B-B14F-4D97-AF65-F5344CB8AC3E}">
        <p14:creationId xmlns:p14="http://schemas.microsoft.com/office/powerpoint/2010/main" val="151983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21</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23</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25</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9.tmp"/><Relationship Id="rId4" Type="http://schemas.openxmlformats.org/officeDocument/2006/relationships/image" Target="../media/image8.tmp"/></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3.xml"/><Relationship Id="rId4" Type="http://schemas.openxmlformats.org/officeDocument/2006/relationships/image" Target="../media/image13.tmp"/></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2.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tmp"/></Relationships>
</file>

<file path=ppt/slides/_rels/slide16.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explore-artificial-intelligence/an-introduction-to-recurrent-neural-networks-72c97bf0912"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towardsdatascience.com/recurrent-neural-networks-d4642c9bc7c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3.xml"/><Relationship Id="rId4" Type="http://schemas.openxmlformats.org/officeDocument/2006/relationships/image" Target="../media/image28.tmp"/></Relationships>
</file>

<file path=ppt/slides/_rels/slide3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4.xml"/><Relationship Id="rId5" Type="http://schemas.openxmlformats.org/officeDocument/2006/relationships/image" Target="../media/image36.tmp"/><Relationship Id="rId4" Type="http://schemas.openxmlformats.org/officeDocument/2006/relationships/image" Target="../media/image35.tmp"/></Relationships>
</file>

<file path=ppt/slides/_rels/slide35.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3.xml"/><Relationship Id="rId4" Type="http://schemas.openxmlformats.org/officeDocument/2006/relationships/image" Target="../media/image39.tmp"/></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tmp"/><Relationship Id="rId1" Type="http://schemas.openxmlformats.org/officeDocument/2006/relationships/slideLayout" Target="../slideLayouts/slideLayout4.xml"/><Relationship Id="rId4" Type="http://schemas.openxmlformats.org/officeDocument/2006/relationships/image" Target="../media/image42.tmp"/></Relationships>
</file>

<file path=ppt/slides/_rels/slide37.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54.tmp"/><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image" Target="../media/image56.tmp"/><Relationship Id="rId1" Type="http://schemas.openxmlformats.org/officeDocument/2006/relationships/slideLayout" Target="../slideLayouts/slideLayout3.xml"/><Relationship Id="rId4" Type="http://schemas.openxmlformats.org/officeDocument/2006/relationships/image" Target="../media/image58.tm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38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publication/12314435_Neural_system_identification_model_of_human_sound_localization"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一类时间序列模型，用一个变量</a:t>
                </a:r>
                <a:r>
                  <a:rPr lang="en-US" altLang="zh-CN" dirty="0" err="1"/>
                  <a:t>y</a:t>
                </a:r>
                <a:r>
                  <a:rPr lang="en-US" altLang="zh-CN" baseline="-25000" dirty="0" err="1"/>
                  <a:t>t</a:t>
                </a:r>
                <a:r>
                  <a:rPr lang="zh-CN" altLang="en-US" dirty="0"/>
                  <a:t>的历史信息来预测自己</a:t>
                </a:r>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𝜖</m:t>
                        </m:r>
                      </m:e>
                      <m:sub>
                        <m:r>
                          <a:rPr lang="en-US" altLang="zh-CN" i="1" dirty="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𝜎</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1037" t="-1728" r="-125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5105400"/>
            <a:ext cx="6943725" cy="685800"/>
          </a:xfrm>
          <a:prstGeom prst="rect">
            <a:avLst/>
          </a:prstGeom>
        </p:spPr>
      </p:pic>
      <p:pic>
        <p:nvPicPr>
          <p:cNvPr id="5" name="图片 4">
            <a:extLst>
              <a:ext uri="{FF2B5EF4-FFF2-40B4-BE49-F238E27FC236}">
                <a16:creationId xmlns:a16="http://schemas.microsoft.com/office/drawing/2014/main" id="{9B323BFD-1C2C-40A8-BF64-038A50CC54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7000" y="2209800"/>
            <a:ext cx="2955192" cy="872163"/>
          </a:xfrm>
          <a:prstGeom prst="rect">
            <a:avLst/>
          </a:prstGeom>
        </p:spPr>
      </p:pic>
    </p:spTree>
    <p:extLst>
      <p:ext uri="{BB962C8B-B14F-4D97-AF65-F5344CB8AC3E}">
        <p14:creationId xmlns:p14="http://schemas.microsoft.com/office/powerpoint/2010/main" val="11523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458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32318" y="1676400"/>
            <a:ext cx="8443639" cy="838200"/>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81" y="2743200"/>
            <a:ext cx="4105476" cy="2705265"/>
          </a:xfrm>
          <a:prstGeom prst="rect">
            <a:avLst/>
          </a:prstGeom>
        </p:spPr>
      </p:pic>
      <p:pic>
        <p:nvPicPr>
          <p:cNvPr id="6" name="图片 5">
            <a:extLst>
              <a:ext uri="{FF2B5EF4-FFF2-40B4-BE49-F238E27FC236}">
                <a16:creationId xmlns:a16="http://schemas.microsoft.com/office/drawing/2014/main" id="{D2CF7957-CA9E-4508-B851-769535BA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10000"/>
            <a:ext cx="2906562" cy="751134"/>
          </a:xfrm>
          <a:prstGeom prst="rect">
            <a:avLst/>
          </a:prstGeom>
        </p:spPr>
      </p:pic>
    </p:spTree>
    <p:extLst>
      <p:ext uri="{BB962C8B-B14F-4D97-AF65-F5344CB8AC3E}">
        <p14:creationId xmlns:p14="http://schemas.microsoft.com/office/powerpoint/2010/main" val="3192176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按时间展开</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743200"/>
            <a:ext cx="5481539" cy="1960303"/>
          </a:xfrm>
          <a:prstGeom prst="rect">
            <a:avLst/>
          </a:prstGeom>
        </p:spPr>
      </p:pic>
      <p:pic>
        <p:nvPicPr>
          <p:cNvPr id="6" name="图片 5" descr="屏幕剪辑">
            <a:extLst>
              <a:ext uri="{FF2B5EF4-FFF2-40B4-BE49-F238E27FC236}">
                <a16:creationId xmlns:a16="http://schemas.microsoft.com/office/drawing/2014/main" id="{A76AD94A-97D1-471C-92E1-532DB6F02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523118"/>
            <a:ext cx="3033315" cy="2400465"/>
          </a:xfrm>
          <a:prstGeom prst="rect">
            <a:avLst/>
          </a:prstGeom>
        </p:spPr>
      </p:pic>
      <p:cxnSp>
        <p:nvCxnSpPr>
          <p:cNvPr id="8" name="直接连接符 7">
            <a:extLst>
              <a:ext uri="{FF2B5EF4-FFF2-40B4-BE49-F238E27FC236}">
                <a16:creationId xmlns:a16="http://schemas.microsoft.com/office/drawing/2014/main" id="{5EFFE760-7AD7-4800-991E-8E9AEA2187FF}"/>
              </a:ext>
            </a:extLst>
          </p:cNvPr>
          <p:cNvCxnSpPr/>
          <p:nvPr/>
        </p:nvCxnSpPr>
        <p:spPr>
          <a:xfrm>
            <a:off x="3124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998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375090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461" y="2786845"/>
            <a:ext cx="7305478" cy="1960303"/>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一个完全连接的循环网络是任何非线性动力系统的近似器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66" y="2438400"/>
            <a:ext cx="5856667" cy="3162383"/>
          </a:xfrm>
          <a:prstGeom prst="rect">
            <a:avLst/>
          </a:prstGeom>
        </p:spPr>
      </p:pic>
    </p:spTree>
    <p:extLst>
      <p:ext uri="{BB962C8B-B14F-4D97-AF65-F5344CB8AC3E}">
        <p14:creationId xmlns:p14="http://schemas.microsoft.com/office/powerpoint/2010/main" val="3221026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图灵完备</a:t>
            </a:r>
          </a:p>
        </p:txBody>
      </p:sp>
      <p:sp>
        <p:nvSpPr>
          <p:cNvPr id="3" name="内容占位符 2"/>
          <p:cNvSpPr>
            <a:spLocks noGrp="1"/>
          </p:cNvSpPr>
          <p:nvPr>
            <p:ph sz="quarter"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505200"/>
            <a:ext cx="5339583" cy="1153916"/>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输出映射（机器学习）</a:t>
            </a:r>
            <a:endParaRPr lang="en-US" altLang="zh-CN" dirty="0"/>
          </a:p>
          <a:p>
            <a:pPr lvl="1"/>
            <a:r>
              <a:rPr lang="zh-CN" altLang="en-US" dirty="0"/>
              <a:t>存储</a:t>
            </a:r>
          </a:p>
        </p:txBody>
      </p:sp>
    </p:spTree>
    <p:extLst>
      <p:ext uri="{BB962C8B-B14F-4D97-AF65-F5344CB8AC3E}">
        <p14:creationId xmlns:p14="http://schemas.microsoft.com/office/powerpoint/2010/main" val="17373632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66FFF-9F33-46CF-A864-55CA34B145FF}"/>
              </a:ext>
            </a:extLst>
          </p:cNvPr>
          <p:cNvSpPr>
            <a:spLocks noGrp="1"/>
          </p:cNvSpPr>
          <p:nvPr>
            <p:ph type="title"/>
          </p:nvPr>
        </p:nvSpPr>
        <p:spPr/>
        <p:txBody>
          <a:bodyPr/>
          <a:lstStyle/>
          <a:p>
            <a:r>
              <a:rPr lang="zh-CN" altLang="en-US" dirty="0"/>
              <a:t>应用到机器学习</a:t>
            </a:r>
          </a:p>
        </p:txBody>
      </p:sp>
      <p:sp>
        <p:nvSpPr>
          <p:cNvPr id="3" name="内容占位符 2">
            <a:extLst>
              <a:ext uri="{FF2B5EF4-FFF2-40B4-BE49-F238E27FC236}">
                <a16:creationId xmlns:a16="http://schemas.microsoft.com/office/drawing/2014/main" id="{447268CF-0F16-47F1-9D25-3C10E1C1A6DE}"/>
              </a:ext>
            </a:extLst>
          </p:cNvPr>
          <p:cNvSpPr>
            <a:spLocks noGrp="1"/>
          </p:cNvSpPr>
          <p:nvPr>
            <p:ph sz="quarter" idx="1"/>
          </p:nvPr>
        </p:nvSpPr>
        <p:spPr/>
        <p:txBody>
          <a:bodyPr/>
          <a:lstStyle/>
          <a:p>
            <a:r>
              <a:rPr lang="zh-CN" altLang="en-US" dirty="0"/>
              <a:t>序列到类别</a:t>
            </a:r>
          </a:p>
          <a:p>
            <a:r>
              <a:rPr lang="zh-CN" altLang="en-US" dirty="0"/>
              <a:t>同步的序列到序列模式</a:t>
            </a:r>
            <a:endParaRPr lang="en-US" altLang="zh-CN" dirty="0"/>
          </a:p>
          <a:p>
            <a:r>
              <a:rPr lang="zh-CN" altLang="en-US" dirty="0"/>
              <a:t>异步的序列到序列模式</a:t>
            </a:r>
          </a:p>
          <a:p>
            <a:pPr marL="0" indent="0">
              <a:buNone/>
            </a:pPr>
            <a:endParaRPr lang="zh-CN" altLang="en-US" dirty="0"/>
          </a:p>
          <a:p>
            <a:endParaRPr lang="zh-CN" altLang="en-US" dirty="0"/>
          </a:p>
        </p:txBody>
      </p:sp>
    </p:spTree>
    <p:extLst>
      <p:ext uri="{BB962C8B-B14F-4D97-AF65-F5344CB8AC3E}">
        <p14:creationId xmlns:p14="http://schemas.microsoft.com/office/powerpoint/2010/main" val="359113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25DAE-11C3-4E1A-BC5D-C959BABB1781}"/>
              </a:ext>
            </a:extLst>
          </p:cNvPr>
          <p:cNvSpPr>
            <a:spLocks noGrp="1"/>
          </p:cNvSpPr>
          <p:nvPr>
            <p:ph type="title"/>
          </p:nvPr>
        </p:nvSpPr>
        <p:spPr/>
        <p:txBody>
          <a:bodyPr/>
          <a:lstStyle/>
          <a:p>
            <a:r>
              <a:rPr lang="zh-CN" altLang="en-US" dirty="0"/>
              <a:t>参考资料</a:t>
            </a:r>
          </a:p>
        </p:txBody>
      </p:sp>
      <p:sp>
        <p:nvSpPr>
          <p:cNvPr id="3" name="内容占位符 2">
            <a:extLst>
              <a:ext uri="{FF2B5EF4-FFF2-40B4-BE49-F238E27FC236}">
                <a16:creationId xmlns:a16="http://schemas.microsoft.com/office/drawing/2014/main" id="{8D1BB1EF-AC63-40AB-A7E5-A025FD85C5B3}"/>
              </a:ext>
            </a:extLst>
          </p:cNvPr>
          <p:cNvSpPr>
            <a:spLocks noGrp="1"/>
          </p:cNvSpPr>
          <p:nvPr>
            <p:ph sz="quarter" idx="1"/>
          </p:nvPr>
        </p:nvSpPr>
        <p:spPr/>
        <p:txBody>
          <a:bodyPr/>
          <a:lstStyle/>
          <a:p>
            <a:r>
              <a:rPr lang="en-US" altLang="zh-CN" dirty="0"/>
              <a:t>《</a:t>
            </a:r>
            <a:r>
              <a:rPr lang="zh-CN" altLang="en-US" dirty="0"/>
              <a:t>神经网络与深度学习</a:t>
            </a:r>
            <a:r>
              <a:rPr lang="en-US" altLang="zh-CN" dirty="0"/>
              <a:t>》</a:t>
            </a:r>
            <a:r>
              <a:rPr lang="zh-CN" altLang="en-US" dirty="0"/>
              <a:t>第</a:t>
            </a:r>
            <a:r>
              <a:rPr lang="en-US" altLang="zh-CN" dirty="0"/>
              <a:t>6</a:t>
            </a:r>
            <a:r>
              <a:rPr lang="zh-CN" altLang="en-US" dirty="0"/>
              <a:t>章</a:t>
            </a:r>
            <a:endParaRPr lang="en-US" altLang="zh-CN" dirty="0"/>
          </a:p>
          <a:p>
            <a:pPr lvl="1"/>
            <a:r>
              <a:rPr lang="en-US" altLang="zh-CN" dirty="0">
                <a:hlinkClick r:id="rId2"/>
              </a:rPr>
              <a:t>https://nndl.github.io/</a:t>
            </a:r>
            <a:endParaRPr lang="en-US" altLang="zh-CN" dirty="0"/>
          </a:p>
          <a:p>
            <a:r>
              <a:rPr lang="zh-CN" altLang="en-US" dirty="0"/>
              <a:t>网络资料</a:t>
            </a:r>
            <a:endParaRPr lang="en-US" altLang="zh-CN" dirty="0">
              <a:hlinkClick r:id="rId3"/>
            </a:endParaRPr>
          </a:p>
          <a:p>
            <a:pPr lvl="1"/>
            <a:r>
              <a:rPr lang="en-US" altLang="zh-CN" dirty="0"/>
              <a:t>An Introduction to Recurrent Neural Networks</a:t>
            </a:r>
          </a:p>
          <a:p>
            <a:pPr lvl="2"/>
            <a:r>
              <a:rPr lang="en-US" altLang="zh-CN" dirty="0">
                <a:hlinkClick r:id="rId3"/>
              </a:rPr>
              <a:t>https://medium.com/explore-artificial-intelligence/an-introduction-to-recurrent-neural-networks-72c97bf0912</a:t>
            </a:r>
            <a:endParaRPr lang="en-US" altLang="zh-CN" dirty="0"/>
          </a:p>
          <a:p>
            <a:pPr lvl="1"/>
            <a:r>
              <a:rPr lang="en-US" altLang="zh-CN" dirty="0"/>
              <a:t>Recurrent Neural Networks</a:t>
            </a:r>
          </a:p>
          <a:p>
            <a:pPr lvl="2"/>
            <a:r>
              <a:rPr lang="en-US" altLang="zh-CN" dirty="0">
                <a:hlinkClick r:id="rId4"/>
              </a:rPr>
              <a:t>https://towardsdatascience.com/recurrent-neural-networks-d4642c9bc7ce</a:t>
            </a:r>
            <a:endParaRPr lang="en-US" altLang="zh-CN" dirty="0"/>
          </a:p>
          <a:p>
            <a:endParaRPr lang="zh-CN" altLang="en-US" dirty="0"/>
          </a:p>
        </p:txBody>
      </p:sp>
    </p:spTree>
    <p:extLst>
      <p:ext uri="{BB962C8B-B14F-4D97-AF65-F5344CB8AC3E}">
        <p14:creationId xmlns:p14="http://schemas.microsoft.com/office/powerpoint/2010/main" val="5520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3" name="内容占位符 2"/>
          <p:cNvSpPr>
            <a:spLocks noGrp="1"/>
          </p:cNvSpPr>
          <p:nvPr>
            <p:ph sz="quarter" idx="1"/>
          </p:nvPr>
        </p:nvSpPr>
        <p:spPr/>
        <p:txBody>
          <a:bodyPr/>
          <a:lstStyle/>
          <a:p>
            <a:r>
              <a:rPr lang="zh-CN" altLang="en-US" dirty="0"/>
              <a:t>序列到类别</a:t>
            </a:r>
          </a:p>
        </p:txBody>
      </p:sp>
      <p:pic>
        <p:nvPicPr>
          <p:cNvPr id="5" name="图片 4">
            <a:extLst>
              <a:ext uri="{FF2B5EF4-FFF2-40B4-BE49-F238E27FC236}">
                <a16:creationId xmlns:a16="http://schemas.microsoft.com/office/drawing/2014/main" id="{68C0EEE7-0BE4-42D1-8C92-CF59E082C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07" y="2209800"/>
            <a:ext cx="8039986" cy="2527579"/>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情感分类</a:t>
            </a:r>
            <a:endParaRPr lang="zh-TW" altLang="en-US" dirty="0"/>
          </a:p>
        </p:txBody>
      </p:sp>
      <p:sp>
        <p:nvSpPr>
          <p:cNvPr id="18" name="矩形 17"/>
          <p:cNvSpPr/>
          <p:nvPr/>
        </p:nvSpPr>
        <p:spPr>
          <a:xfrm>
            <a:off x="1254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4572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1734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2685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5751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6702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4796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1506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2461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3906991"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6487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7453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3445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2150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0655909" y="2659704"/>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0642220" y="3091663"/>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0649064" y="3569141"/>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2760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4853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6958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2646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4724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6958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3898153"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4339423"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1485588" y="3450125"/>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2446256" y="3450125"/>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3429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4564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4572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同步的序列到序列模式</a:t>
            </a:r>
          </a:p>
          <a:p>
            <a:endParaRPr lang="zh-CN" altLang="en-US" dirty="0"/>
          </a:p>
        </p:txBody>
      </p:sp>
      <p:pic>
        <p:nvPicPr>
          <p:cNvPr id="8"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57400" y="2718191"/>
            <a:ext cx="4610743" cy="179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04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lstStyle/>
          <a:p>
            <a:r>
              <a:rPr lang="zh-CN" altLang="en-US" dirty="0"/>
              <a:t>中文分词</a:t>
            </a:r>
            <a:endParaRPr lang="zh-TW" altLang="en-US" dirty="0"/>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1173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216172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5136412"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6127975"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7119538"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1635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2626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5601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6593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4610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1425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2416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5389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6380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7371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1173647" y="5253335"/>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315328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3618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3407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2167780" y="5253335"/>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5150179" y="5253335"/>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3161913" y="5253335"/>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6144312" y="5253335"/>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7138443" y="5253335"/>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414484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4398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4156046" y="5253335"/>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1394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2385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5359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6350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7341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1189154" y="2967335"/>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3376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2183287" y="2967335"/>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5165686" y="2967335"/>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3177420" y="2967335"/>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6159819" y="2967335"/>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7153950" y="2967335"/>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4367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4171553" y="2967335"/>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同步的序列到序列模式</a:t>
            </a:r>
          </a:p>
        </p:txBody>
      </p:sp>
      <p:sp>
        <p:nvSpPr>
          <p:cNvPr id="5" name="内容占位符 4"/>
          <p:cNvSpPr>
            <a:spLocks noGrp="1"/>
          </p:cNvSpPr>
          <p:nvPr>
            <p:ph sz="quarter" idx="1"/>
          </p:nvPr>
        </p:nvSpPr>
        <p:spPr/>
        <p:txBody>
          <a:bodyPr/>
          <a:lstStyle/>
          <a:p>
            <a:r>
              <a:rPr lang="zh-CN" altLang="en-US" dirty="0"/>
              <a:t>信息抽取</a:t>
            </a:r>
            <a:r>
              <a:rPr lang="en-US" altLang="zh-CN" dirty="0"/>
              <a:t>(Information Extraction</a:t>
            </a:r>
            <a:r>
              <a:rPr lang="zh-CN" altLang="en-US" dirty="0"/>
              <a:t>，</a:t>
            </a:r>
            <a:r>
              <a:rPr lang="en-US" altLang="zh-CN" dirty="0"/>
              <a:t>IE)</a:t>
            </a:r>
          </a:p>
          <a:p>
            <a:pPr lvl="1"/>
            <a:r>
              <a:rPr lang="zh-CN" altLang="en-US" dirty="0"/>
              <a:t>从无结构的文本中抽取结构化的信息，形成知识</a:t>
            </a:r>
            <a:endParaRPr lang="en-US" altLang="zh-CN" dirty="0"/>
          </a:p>
        </p:txBody>
      </p:sp>
      <p:sp>
        <p:nvSpPr>
          <p:cNvPr id="3" name="文本框 2"/>
          <p:cNvSpPr txBox="1"/>
          <p:nvPr/>
        </p:nvSpPr>
        <p:spPr>
          <a:xfrm>
            <a:off x="685800" y="2590800"/>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Tree>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异步的序列到序列模式</a:t>
            </a:r>
          </a:p>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6" y="2971800"/>
            <a:ext cx="8944164" cy="1870594"/>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b="1" dirty="0" err="1"/>
              <a:t>x,y</a:t>
            </a:r>
            <a:r>
              <a:rPr lang="en-US" altLang="zh-CN" dirty="0"/>
              <a:t>)</a:t>
            </a:r>
            <a:r>
              <a:rPr lang="zh-CN" altLang="en-US" dirty="0"/>
              <a:t>，其中</a:t>
            </a:r>
            <a:endParaRPr lang="en-US" altLang="zh-CN" dirty="0"/>
          </a:p>
          <a:p>
            <a:pPr lvl="2"/>
            <a:r>
              <a:rPr lang="en-US" altLang="zh-CN" b="1" dirty="0"/>
              <a:t>x</a:t>
            </a:r>
            <a:r>
              <a:rPr lang="en-US" altLang="zh-CN" dirty="0"/>
              <a:t> = (x</a:t>
            </a:r>
            <a:r>
              <a:rPr lang="en-US" altLang="zh-CN" baseline="-25000" dirty="0"/>
              <a:t>1</a:t>
            </a:r>
            <a:r>
              <a:rPr lang="en-US" altLang="zh-CN" dirty="0"/>
              <a:t> ,… ,</a:t>
            </a:r>
            <a:r>
              <a:rPr lang="en-US" altLang="zh-CN" dirty="0" err="1"/>
              <a:t>x</a:t>
            </a:r>
            <a:r>
              <a:rPr lang="en-US" altLang="zh-CN" baseline="-25000" dirty="0" err="1"/>
              <a:t>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b="1" dirty="0"/>
              <a:t>y</a:t>
            </a:r>
            <a:r>
              <a:rPr lang="en-US" altLang="zh-CN" dirty="0"/>
              <a:t> = (y</a:t>
            </a:r>
            <a:r>
              <a:rPr lang="en-US" altLang="zh-CN" baseline="-25000" dirty="0"/>
              <a:t>1</a:t>
            </a:r>
            <a:r>
              <a:rPr lang="en-US" altLang="zh-CN" dirty="0"/>
              <a:t> ,… ,</a:t>
            </a:r>
            <a:r>
              <a:rPr lang="en-US" altLang="zh-CN" dirty="0" err="1"/>
              <a:t>y</a:t>
            </a:r>
            <a:r>
              <a:rPr lang="en-US" altLang="zh-CN" baseline="-25000" dirty="0" err="1"/>
              <a:t>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a:t>
            </a:r>
            <a:r>
              <a:rPr lang="zh-CN" altLang="en-US" dirty="0">
                <a:solidFill>
                  <a:srgbClr val="FF0000"/>
                </a:solidFill>
              </a:rPr>
              <a:t>瞬时损失函数</a:t>
            </a:r>
            <a:r>
              <a:rPr lang="zh-CN" altLang="en-US" dirty="0"/>
              <a:t>为</a:t>
            </a:r>
            <a:endParaRPr lang="en-US" altLang="zh-CN" dirty="0"/>
          </a:p>
          <a:p>
            <a:pPr lvl="1"/>
            <a:endParaRPr lang="en-US" altLang="zh-CN" dirty="0"/>
          </a:p>
          <a:p>
            <a:pPr lvl="1"/>
            <a:endParaRPr lang="en-US" altLang="zh-CN" dirty="0"/>
          </a:p>
          <a:p>
            <a:r>
              <a:rPr lang="zh-CN" altLang="en-US" dirty="0">
                <a:solidFill>
                  <a:srgbClr val="FF0000"/>
                </a:solidFill>
              </a:rPr>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5356308"/>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8" y="4114800"/>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随时间反向传播算法</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09800"/>
            <a:ext cx="6630325" cy="2276793"/>
          </a:xfrm>
          <a:prstGeom prst="rect">
            <a:avLst/>
          </a:prstGeom>
        </p:spPr>
      </p:pic>
    </p:spTree>
    <p:extLst>
      <p:ext uri="{BB962C8B-B14F-4D97-AF65-F5344CB8AC3E}">
        <p14:creationId xmlns:p14="http://schemas.microsoft.com/office/powerpoint/2010/main" val="1544869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pPr lvl="1"/>
            <a:r>
              <a:rPr lang="zh-CN" altLang="en-US" dirty="0"/>
              <a:t>输入和输出的维数都是固定的，不能任意改变。无法处理变长的序列数据。</a:t>
            </a:r>
            <a:endParaRPr lang="en-US" altLang="zh-CN" dirty="0"/>
          </a:p>
          <a:p>
            <a:pPr lvl="1"/>
            <a:endParaRPr lang="en-US" altLang="zh-CN" dirty="0"/>
          </a:p>
        </p:txBody>
      </p:sp>
      <p:pic>
        <p:nvPicPr>
          <p:cNvPr id="4" name="图片 3" descr="屏幕剪辑">
            <a:extLst>
              <a:ext uri="{FF2B5EF4-FFF2-40B4-BE49-F238E27FC236}">
                <a16:creationId xmlns:a16="http://schemas.microsoft.com/office/drawing/2014/main" id="{056EFBD9-FB6F-4FA8-B921-EC23A6C2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2971800"/>
            <a:ext cx="3581400" cy="3368222"/>
          </a:xfrm>
          <a:prstGeom prst="rect">
            <a:avLst/>
          </a:prstGeom>
        </p:spPr>
      </p:pic>
    </p:spTree>
    <p:extLst>
      <p:ext uri="{BB962C8B-B14F-4D97-AF65-F5344CB8AC3E}">
        <p14:creationId xmlns:p14="http://schemas.microsoft.com/office/powerpoint/2010/main" val="340671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链式法则</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752600"/>
            <a:ext cx="3715099" cy="1676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41126"/>
            <a:ext cx="2819794" cy="2114845"/>
          </a:xfrm>
          <a:prstGeom prst="rect">
            <a:avLst/>
          </a:prstGeom>
        </p:spPr>
      </p:pic>
      <p:sp>
        <p:nvSpPr>
          <p:cNvPr id="8" name="矩形 7"/>
          <p:cNvSpPr/>
          <p:nvPr/>
        </p:nvSpPr>
        <p:spPr>
          <a:xfrm>
            <a:off x="3276994" y="2590800"/>
            <a:ext cx="1599806" cy="838200"/>
          </a:xfrm>
          <a:prstGeom prst="rect">
            <a:avLst/>
          </a:prstGeom>
          <a:noFill/>
        </p:spPr>
        <p:style>
          <a:lnRef idx="2">
            <a:schemeClr val="accent3"/>
          </a:lnRef>
          <a:fillRef idx="1">
            <a:schemeClr val="lt1"/>
          </a:fillRef>
          <a:effectRef idx="0">
            <a:schemeClr val="accent3"/>
          </a:effectRef>
          <a:fontRef idx="minor">
            <a:schemeClr val="dk1"/>
          </a:fontRef>
        </p:style>
        <p:txBody>
          <a:bodyPr wrap="none" rtlCol="0" anchor="ctr">
            <a:spAutoFit/>
          </a:bodyPr>
          <a:lstStyle/>
          <a:p>
            <a:pPr algn="ctr"/>
            <a:endParaRPr lang="zh-CN" altLang="en-US" sz="2400" dirty="0"/>
          </a:p>
        </p:txBody>
      </p:sp>
      <p:cxnSp>
        <p:nvCxnSpPr>
          <p:cNvPr id="10" name="直接箭头连接符 9"/>
          <p:cNvCxnSpPr/>
          <p:nvPr/>
        </p:nvCxnSpPr>
        <p:spPr>
          <a:xfrm flipH="1">
            <a:off x="2514600" y="3505200"/>
            <a:ext cx="990600" cy="7620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直接箭头连接符 11"/>
          <p:cNvCxnSpPr/>
          <p:nvPr/>
        </p:nvCxnSpPr>
        <p:spPr>
          <a:xfrm>
            <a:off x="5486400" y="3276600"/>
            <a:ext cx="626341" cy="45380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5" name="图片 1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962400"/>
            <a:ext cx="3434114" cy="1934529"/>
          </a:xfrm>
          <a:prstGeom prst="rect">
            <a:avLst/>
          </a:prstGeom>
        </p:spPr>
      </p:pic>
      <p:sp>
        <p:nvSpPr>
          <p:cNvPr id="16" name="矩形 15"/>
          <p:cNvSpPr/>
          <p:nvPr/>
        </p:nvSpPr>
        <p:spPr>
          <a:xfrm>
            <a:off x="6648499" y="3095536"/>
            <a:ext cx="1981200" cy="1200329"/>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853575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梯度消失</a:t>
            </a:r>
            <a:r>
              <a:rPr lang="en-US" altLang="zh-CN" dirty="0"/>
              <a:t>/</a:t>
            </a:r>
            <a:r>
              <a:rPr lang="zh-CN" altLang="en-US" dirty="0"/>
              <a:t>爆炸</a:t>
            </a:r>
          </a:p>
        </p:txBody>
      </p:sp>
      <p:sp>
        <p:nvSpPr>
          <p:cNvPr id="3" name="内容占位符 2"/>
          <p:cNvSpPr>
            <a:spLocks noGrp="1"/>
          </p:cNvSpPr>
          <p:nvPr>
            <p:ph sz="quarter" idx="1"/>
          </p:nvPr>
        </p:nvSpPr>
        <p:spPr/>
        <p:txBody>
          <a:bodyPr/>
          <a:lstStyle/>
          <a:p>
            <a:r>
              <a:rPr lang="zh-CN" altLang="en-US" dirty="0"/>
              <a:t>梯度</a:t>
            </a:r>
            <a:endParaRPr lang="en-US" altLang="zh-CN" dirty="0"/>
          </a:p>
          <a:p>
            <a:endParaRPr lang="en-US" altLang="zh-CN" dirty="0"/>
          </a:p>
          <a:p>
            <a:r>
              <a:rPr lang="zh-CN" altLang="en-US" dirty="0"/>
              <a:t>其中</a:t>
            </a:r>
            <a:endParaRPr lang="en-US" altLang="zh-CN" dirty="0"/>
          </a:p>
          <a:p>
            <a:endParaRPr lang="en-US" altLang="zh-CN" dirty="0"/>
          </a:p>
          <a:p>
            <a:endParaRPr lang="en-US" altLang="zh-CN" dirty="0"/>
          </a:p>
          <a:p>
            <a:endParaRPr lang="en-US" altLang="zh-CN" dirty="0"/>
          </a:p>
          <a:p>
            <a:endParaRPr lang="en-US" altLang="zh-CN" dirty="0"/>
          </a:p>
        </p:txBody>
      </p:sp>
      <p:sp>
        <p:nvSpPr>
          <p:cNvPr id="7" name="矩形 6"/>
          <p:cNvSpPr/>
          <p:nvPr/>
        </p:nvSpPr>
        <p:spPr>
          <a:xfrm>
            <a:off x="1004756" y="4608494"/>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长期依赖问题</a:t>
            </a:r>
            <a:r>
              <a:rPr lang="zh-CN" altLang="en-US" sz="2400"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828800"/>
            <a:ext cx="2224756" cy="8382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313" y="3091321"/>
            <a:ext cx="3248287" cy="799705"/>
          </a:xfrm>
          <a:prstGeom prst="rect">
            <a:avLst/>
          </a:prstGeom>
        </p:spPr>
      </p:pic>
      <p:cxnSp>
        <p:nvCxnSpPr>
          <p:cNvPr id="10" name="直接连接符 9"/>
          <p:cNvCxnSpPr/>
          <p:nvPr/>
        </p:nvCxnSpPr>
        <p:spPr>
          <a:xfrm>
            <a:off x="38100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4385507" y="3807539"/>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385507" y="3807539"/>
                <a:ext cx="372986"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9002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Tree>
    <p:extLst>
      <p:ext uri="{BB962C8B-B14F-4D97-AF65-F5344CB8AC3E}">
        <p14:creationId xmlns:p14="http://schemas.microsoft.com/office/powerpoint/2010/main" val="240844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LSTM</a:t>
            </a:r>
            <a:r>
              <a:rPr lang="zh-CN" altLang="en-US" dirty="0"/>
              <a:t>的各种变体</a:t>
            </a:r>
          </a:p>
        </p:txBody>
      </p:sp>
      <p:sp>
        <p:nvSpPr>
          <p:cNvPr id="3" name="内容占位符 2"/>
          <p:cNvSpPr>
            <a:spLocks noGrp="1"/>
          </p:cNvSpPr>
          <p:nvPr>
            <p:ph sz="quarter" idx="1"/>
          </p:nvPr>
        </p:nvSpPr>
        <p:spPr/>
        <p:txBody>
          <a:bodyPr/>
          <a:lstStyle/>
          <a:p>
            <a:r>
              <a:rPr lang="zh-CN" altLang="en-US" dirty="0"/>
              <a:t>没有遗忘门</a:t>
            </a:r>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155" y="1790700"/>
            <a:ext cx="2776415" cy="533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155"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GRU</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51025"/>
          <a:stretch/>
        </p:blipFill>
        <p:spPr>
          <a:xfrm>
            <a:off x="228601" y="5053568"/>
            <a:ext cx="4419600" cy="951832"/>
          </a:xfrm>
          <a:prstGeom prst="rect">
            <a:avLst/>
          </a:prstGeom>
        </p:spPr>
      </p:pic>
      <p:pic>
        <p:nvPicPr>
          <p:cNvPr id="7" name="图片 6"/>
          <p:cNvPicPr>
            <a:picLocks noChangeAspect="1"/>
          </p:cNvPicPr>
          <p:nvPr/>
        </p:nvPicPr>
        <p:blipFill>
          <a:blip r:embed="rId3"/>
          <a:stretch>
            <a:fillRect/>
          </a:stretch>
        </p:blipFill>
        <p:spPr>
          <a:xfrm>
            <a:off x="5034786" y="5053568"/>
            <a:ext cx="3684671" cy="857250"/>
          </a:xfrm>
          <a:prstGeom prst="rect">
            <a:avLst/>
          </a:prstGeom>
        </p:spPr>
      </p:pic>
      <p:sp>
        <p:nvSpPr>
          <p:cNvPr id="8" name="矩形 7"/>
          <p:cNvSpPr/>
          <p:nvPr/>
        </p:nvSpPr>
        <p:spPr>
          <a:xfrm>
            <a:off x="179091"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43450" y="4684236"/>
            <a:ext cx="877163" cy="369332"/>
          </a:xfrm>
          <a:prstGeom prst="rect">
            <a:avLst/>
          </a:prstGeom>
        </p:spPr>
        <p:txBody>
          <a:bodyPr wrap="none">
            <a:spAutoFit/>
          </a:bodyPr>
          <a:lstStyle/>
          <a:p>
            <a:r>
              <a:rPr lang="zh-CN" altLang="en-US" dirty="0">
                <a:solidFill>
                  <a:schemeClr val="accent2"/>
                </a:solidFill>
              </a:rPr>
              <a:t>重置门</a:t>
            </a: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353594"/>
            <a:ext cx="6858000" cy="3330642"/>
          </a:xfrm>
          <a:prstGeom prst="rect">
            <a:avLst/>
          </a:prstGeom>
        </p:spPr>
      </p:pic>
    </p:spTree>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81200"/>
            <a:ext cx="8206189" cy="353832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37820" y="1981200"/>
            <a:ext cx="7937013" cy="3346624"/>
          </a:xfrm>
        </p:spPr>
      </p:pic>
    </p:spTree>
    <p:extLst>
      <p:ext uri="{BB962C8B-B14F-4D97-AF65-F5344CB8AC3E}">
        <p14:creationId xmlns:p14="http://schemas.microsoft.com/office/powerpoint/2010/main" val="3119641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扩展到图结构</a:t>
            </a:r>
          </a:p>
        </p:txBody>
      </p:sp>
    </p:spTree>
    <p:extLst>
      <p:ext uri="{BB962C8B-B14F-4D97-AF65-F5344CB8AC3E}">
        <p14:creationId xmlns:p14="http://schemas.microsoft.com/office/powerpoint/2010/main" val="22091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dirty="0"/>
              <a:t>前馈网络</a:t>
            </a:r>
          </a:p>
        </p:txBody>
      </p:sp>
      <p:sp>
        <p:nvSpPr>
          <p:cNvPr id="3" name="内容占位符 2">
            <a:extLst>
              <a:ext uri="{FF2B5EF4-FFF2-40B4-BE49-F238E27FC236}">
                <a16:creationId xmlns:a16="http://schemas.microsoft.com/office/drawing/2014/main" id="{809E7FCD-420B-4308-BA4C-7A0B23F841F5}"/>
              </a:ext>
            </a:extLst>
          </p:cNvPr>
          <p:cNvSpPr>
            <a:spLocks noGrp="1"/>
          </p:cNvSpPr>
          <p:nvPr>
            <p:ph sz="quarter" idx="1"/>
          </p:nvPr>
        </p:nvSpPr>
        <p:spPr/>
        <p:txBody>
          <a:bodyPr/>
          <a:lstStyle/>
          <a:p>
            <a:r>
              <a:rPr lang="zh-CN" altLang="en-US" dirty="0"/>
              <a:t>假设每次输入都是独立的，也就是说每次网络的输出只依赖于当前的输入。</a:t>
            </a:r>
            <a:endParaRPr lang="en-US" altLang="zh-CN" dirty="0"/>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19400"/>
            <a:ext cx="6705600" cy="309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36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扩展到图结构</a:t>
            </a:r>
          </a:p>
        </p:txBody>
      </p:sp>
      <p:graphicFrame>
        <p:nvGraphicFramePr>
          <p:cNvPr id="4" name="内容占位符 3"/>
          <p:cNvGraphicFramePr>
            <a:graphicFrameLocks noGrp="1"/>
          </p:cNvGraphicFramePr>
          <p:nvPr>
            <p:ph sz="quarter" idx="1"/>
            <p:extLst>
              <p:ext uri="{D42A27DB-BD31-4B8C-83A1-F6EECF244321}">
                <p14:modId xmlns:p14="http://schemas.microsoft.com/office/powerpoint/2010/main" val="2204423813"/>
              </p:ext>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自然语言的句法结构</a:t>
            </a:r>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a:p>
            <a:r>
              <a:rPr lang="en-US" altLang="zh-CN" dirty="0"/>
              <a:t>Recursive Neural Network</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93610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pic>
        <p:nvPicPr>
          <p:cNvPr id="4" name="图片 3"/>
          <p:cNvPicPr>
            <a:picLocks noChangeAspect="1"/>
          </p:cNvPicPr>
          <p:nvPr/>
        </p:nvPicPr>
        <p:blipFill>
          <a:blip r:embed="rId2"/>
          <a:stretch>
            <a:fillRect/>
          </a:stretch>
        </p:blipFill>
        <p:spPr>
          <a:xfrm>
            <a:off x="457200" y="3964126"/>
            <a:ext cx="2743200" cy="1758745"/>
          </a:xfrm>
          <a:prstGeom prst="rect">
            <a:avLst/>
          </a:prstGeom>
        </p:spPr>
      </p:pic>
      <p:cxnSp>
        <p:nvCxnSpPr>
          <p:cNvPr id="6" name="直接连接符 5"/>
          <p:cNvCxnSpPr/>
          <p:nvPr/>
        </p:nvCxnSpPr>
        <p:spPr>
          <a:xfrm>
            <a:off x="3657600" y="3055871"/>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9215" y="1676400"/>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3"/>
          <a:stretch>
            <a:fillRect/>
          </a:stretch>
        </p:blipFill>
        <p:spPr>
          <a:xfrm>
            <a:off x="4114801" y="3548098"/>
            <a:ext cx="4557429" cy="2174773"/>
          </a:xfrm>
          <a:prstGeom prst="rect">
            <a:avLst/>
          </a:prstGeom>
        </p:spPr>
      </p:pic>
    </p:spTree>
    <p:extLst>
      <p:ext uri="{BB962C8B-B14F-4D97-AF65-F5344CB8AC3E}">
        <p14:creationId xmlns:p14="http://schemas.microsoft.com/office/powerpoint/2010/main" val="40460982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dirty="0"/>
              <a:t>图网络</a:t>
            </a:r>
          </a:p>
        </p:txBody>
      </p:sp>
      <p:sp>
        <p:nvSpPr>
          <p:cNvPr id="4" name="内容占位符 3">
            <a:extLst>
              <a:ext uri="{FF2B5EF4-FFF2-40B4-BE49-F238E27FC236}">
                <a16:creationId xmlns:a16="http://schemas.microsoft.com/office/drawing/2014/main" id="{8B655F8D-5BF8-4AE7-8E79-9B550770D834}"/>
              </a:ext>
            </a:extLst>
          </p:cNvPr>
          <p:cNvSpPr>
            <a:spLocks noGrp="1"/>
          </p:cNvSpPr>
          <p:nvPr>
            <p:ph sz="quarter" idx="1"/>
          </p:nvPr>
        </p:nvSpPr>
        <p:spPr/>
        <p:txBody>
          <a:bodyPr/>
          <a:lstStyle/>
          <a:p>
            <a:r>
              <a:rPr lang="zh-CN" altLang="en-US" dirty="0"/>
              <a:t>在实际应用中，很多数据是图结构的，比如知识图谱、社交网络、分子网络等。而前馈网络和循环网络很难处理图结构的数据。</a:t>
            </a:r>
            <a:endParaRPr lang="en-US" altLang="zh-CN" dirty="0"/>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dirty="0"/>
              <a:t>图数据</a:t>
            </a:r>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371600"/>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5105400" y="750421"/>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41" y="2514600"/>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A4554-8E83-486A-A102-60ABAE72BCD9}"/>
              </a:ext>
            </a:extLst>
          </p:cNvPr>
          <p:cNvSpPr>
            <a:spLocks noGrp="1"/>
          </p:cNvSpPr>
          <p:nvPr>
            <p:ph type="title"/>
          </p:nvPr>
        </p:nvSpPr>
        <p:spPr/>
        <p:txBody>
          <a:bodyPr/>
          <a:lstStyle/>
          <a:p>
            <a:r>
              <a:rPr lang="zh-CN" altLang="en-US" dirty="0"/>
              <a:t>有限状态自动机（</a:t>
            </a:r>
            <a:r>
              <a:rPr lang="en-US" altLang="zh-CN" dirty="0"/>
              <a:t>Finite Automata</a:t>
            </a:r>
            <a:r>
              <a:rPr lang="zh-CN" altLang="en-US" dirty="0"/>
              <a:t>）</a:t>
            </a:r>
          </a:p>
        </p:txBody>
      </p:sp>
      <p:pic>
        <p:nvPicPr>
          <p:cNvPr id="1026" name="Picture 2" descr="Image result for finite automata">
            <a:extLst>
              <a:ext uri="{FF2B5EF4-FFF2-40B4-BE49-F238E27FC236}">
                <a16:creationId xmlns:a16="http://schemas.microsoft.com/office/drawing/2014/main" id="{B8847091-138D-425A-9E3F-84781F9FB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302" y="1657350"/>
            <a:ext cx="698739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E9D773-C208-407C-81D5-4CE434F31A85}"/>
              </a:ext>
            </a:extLst>
          </p:cNvPr>
          <p:cNvSpPr/>
          <p:nvPr/>
        </p:nvSpPr>
        <p:spPr>
          <a:xfrm>
            <a:off x="2395763" y="5414945"/>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50149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sp>
        <p:nvSpPr>
          <p:cNvPr id="3" name="内容占位符 2"/>
          <p:cNvSpPr>
            <a:spLocks noGrp="1"/>
          </p:cNvSpPr>
          <p:nvPr>
            <p:ph sz="quarter" idx="1"/>
          </p:nvPr>
        </p:nvSpPr>
        <p:spPr>
          <a:xfrm>
            <a:off x="457200" y="1188720"/>
            <a:ext cx="8229600" cy="4937760"/>
          </a:xfrm>
        </p:spPr>
        <p:txBody>
          <a:bodyPr/>
          <a:lstStyle/>
          <a:p>
            <a:r>
              <a:rPr lang="zh-CN" altLang="en-US" dirty="0"/>
              <a:t>对于一个任意的图结构</a:t>
            </a:r>
            <a:r>
              <a:rPr lang="en-US" altLang="zh-CN" dirty="0"/>
              <a:t>G(V,E)</a:t>
            </a:r>
          </a:p>
          <a:p>
            <a:pPr lvl="1"/>
            <a:r>
              <a:rPr lang="zh-CN" altLang="en-US" dirty="0"/>
              <a:t>更新函数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读出函数</a:t>
            </a:r>
            <a:endParaRPr lang="en-US" altLang="zh-CN" dirty="0"/>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922" y="2416629"/>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122" y="3276600"/>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2094947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dirty="0"/>
              <a:t>语言模型</a:t>
            </a:r>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447800"/>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58215" y="1219200"/>
            <a:ext cx="5827570" cy="4937125"/>
          </a:xfrm>
        </p:spPr>
      </p:pic>
    </p:spTree>
    <p:extLst>
      <p:ext uri="{BB962C8B-B14F-4D97-AF65-F5344CB8AC3E}">
        <p14:creationId xmlns:p14="http://schemas.microsoft.com/office/powerpoint/2010/main" val="2904223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作词机</a:t>
            </a:r>
          </a:p>
        </p:txBody>
      </p:sp>
      <p:sp>
        <p:nvSpPr>
          <p:cNvPr id="3" name="内容占位符 2"/>
          <p:cNvSpPr>
            <a:spLocks noGrp="1"/>
          </p:cNvSpPr>
          <p:nvPr>
            <p:ph sz="quarter" idx="1"/>
          </p:nvPr>
        </p:nvSpPr>
        <p:spPr/>
        <p:txBody>
          <a:bodyPr/>
          <a:lstStyle/>
          <a:p>
            <a:r>
              <a:rPr lang="en-US" altLang="zh-CN" dirty="0"/>
              <a:t>RNN</a:t>
            </a:r>
            <a:r>
              <a:rPr lang="zh-CN" altLang="en-US" dirty="0"/>
              <a:t>在“学习”过汪峰全部作品后自动生成的歌词</a:t>
            </a:r>
            <a:endParaRPr lang="en-US" altLang="zh-CN" dirty="0"/>
          </a:p>
          <a:p>
            <a:pPr lvl="1"/>
            <a:r>
              <a:rPr lang="zh-CN" altLang="en-US" dirty="0"/>
              <a:t>我在这里中的夜里</a:t>
            </a:r>
            <a:endParaRPr lang="en-US" altLang="zh-CN" dirty="0"/>
          </a:p>
          <a:p>
            <a:pPr lvl="1"/>
            <a:r>
              <a:rPr lang="zh-CN" altLang="en-US" dirty="0"/>
              <a:t>就像一场是一种生命的意旪</a:t>
            </a:r>
            <a:endParaRPr lang="en-US" altLang="zh-CN" dirty="0"/>
          </a:p>
          <a:p>
            <a:pPr lvl="1"/>
            <a:r>
              <a:rPr lang="zh-CN" altLang="en-US" dirty="0"/>
              <a:t>就像我的生活变得在我一样</a:t>
            </a:r>
            <a:endParaRPr lang="en-US" altLang="zh-CN" dirty="0"/>
          </a:p>
          <a:p>
            <a:pPr lvl="1"/>
            <a:r>
              <a:rPr lang="zh-CN" altLang="en-US" dirty="0"/>
              <a:t>可我们这是一个知道</a:t>
            </a:r>
          </a:p>
          <a:p>
            <a:pPr lvl="1"/>
            <a:r>
              <a:rPr lang="zh-CN" altLang="en-US" dirty="0"/>
              <a:t>我只是一天你会怎吗</a:t>
            </a:r>
          </a:p>
          <a:p>
            <a:pPr lvl="1"/>
            <a:r>
              <a:rPr lang="zh-CN" altLang="en-US" dirty="0"/>
              <a:t>可我们这是我们的是不要为你</a:t>
            </a:r>
          </a:p>
          <a:p>
            <a:pPr lvl="1"/>
            <a:r>
              <a:rPr lang="zh-CN" altLang="en-US" dirty="0"/>
              <a:t>我们想这有一种生活的时候</a:t>
            </a:r>
          </a:p>
          <a:p>
            <a:pPr lvl="1"/>
            <a:endParaRPr lang="en-US" altLang="zh-CN" dirty="0"/>
          </a:p>
          <a:p>
            <a:pPr marL="205978" lvl="1" indent="0">
              <a:buNone/>
            </a:pPr>
            <a:r>
              <a:rPr lang="en-US" altLang="zh-CN" dirty="0"/>
              <a:t>https://github.com/phunterlau/wangfeng-rnn</a:t>
            </a:r>
            <a:endParaRPr lang="zh-CN" altLang="en-US" dirty="0"/>
          </a:p>
        </p:txBody>
      </p:sp>
    </p:spTree>
    <p:extLst>
      <p:ext uri="{BB962C8B-B14F-4D97-AF65-F5344CB8AC3E}">
        <p14:creationId xmlns:p14="http://schemas.microsoft.com/office/powerpoint/2010/main" val="259019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05483"/>
            <a:ext cx="8229600" cy="2764559"/>
          </a:xfrm>
        </p:spPr>
      </p:pic>
    </p:spTree>
    <p:extLst>
      <p:ext uri="{BB962C8B-B14F-4D97-AF65-F5344CB8AC3E}">
        <p14:creationId xmlns:p14="http://schemas.microsoft.com/office/powerpoint/2010/main" val="1834393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传统统计机器翻译</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𝑒</m:t>
                        </m:r>
                      </m:e>
                    </m:acc>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 y="4059063"/>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基于序列到序列的机器翻译</a:t>
            </a:r>
          </a:p>
        </p:txBody>
      </p:sp>
      <p:sp>
        <p:nvSpPr>
          <p:cNvPr id="3" name="内容占位符 2"/>
          <p:cNvSpPr>
            <a:spLocks noGrp="1"/>
          </p:cNvSpPr>
          <p:nvPr>
            <p:ph sz="quarter" idx="1"/>
          </p:nvPr>
        </p:nvSpPr>
        <p:spPr/>
        <p:txBody>
          <a:bodyPr/>
          <a:lstStyle/>
          <a:p>
            <a:r>
              <a:rPr lang="zh-CN" altLang="en-US" dirty="0"/>
              <a:t>一个</a:t>
            </a:r>
            <a:r>
              <a:rPr lang="en-US" altLang="zh-CN" dirty="0"/>
              <a:t>RNN</a:t>
            </a:r>
            <a:r>
              <a:rPr lang="zh-CN" altLang="en-US" dirty="0"/>
              <a:t>用来编码</a:t>
            </a:r>
            <a:endParaRPr lang="en-US" altLang="zh-CN" dirty="0"/>
          </a:p>
          <a:p>
            <a:r>
              <a:rPr lang="zh-CN" altLang="en-US" dirty="0"/>
              <a:t>另一个</a:t>
            </a:r>
            <a:r>
              <a:rPr lang="en-US" altLang="zh-CN" dirty="0"/>
              <a:t>RNN</a:t>
            </a:r>
            <a:r>
              <a:rPr lang="zh-CN" altLang="en-US" dirty="0"/>
              <a:t>用来解码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679"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41720"/>
            <a:ext cx="8229600" cy="3492085"/>
          </a:xfrm>
        </p:spPr>
      </p:pic>
    </p:spTree>
    <p:extLst>
      <p:ext uri="{BB962C8B-B14F-4D97-AF65-F5344CB8AC3E}">
        <p14:creationId xmlns:p14="http://schemas.microsoft.com/office/powerpoint/2010/main" val="2899175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43026" y="1219200"/>
            <a:ext cx="7457948" cy="4937125"/>
          </a:xfrm>
        </p:spPr>
      </p:pic>
    </p:spTree>
    <p:extLst>
      <p:ext uri="{BB962C8B-B14F-4D97-AF65-F5344CB8AC3E}">
        <p14:creationId xmlns:p14="http://schemas.microsoft.com/office/powerpoint/2010/main" val="328830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图灵机</a:t>
            </a:r>
            <a:endParaRPr lang="en-US" altLang="zh-CN" dirty="0"/>
          </a:p>
        </p:txBody>
      </p:sp>
      <p:sp>
        <p:nvSpPr>
          <p:cNvPr id="4" name="Content Placeholder 3"/>
          <p:cNvSpPr>
            <a:spLocks noGrp="1"/>
          </p:cNvSpPr>
          <p:nvPr>
            <p:ph sz="quarter" idx="1"/>
          </p:nvPr>
        </p:nvSpPr>
        <p:spPr/>
        <p:txBody>
          <a:bodyPr/>
          <a:lstStyle/>
          <a:p>
            <a:r>
              <a:rPr lang="zh-CN" altLang="en-US" dirty="0"/>
              <a:t>一种抽象数学模型，可以用来模拟任何可计算问题。</a:t>
            </a:r>
            <a:endParaRPr lang="en-US" altLang="zh-CN" dirty="0"/>
          </a:p>
        </p:txBody>
      </p:sp>
      <p:pic>
        <p:nvPicPr>
          <p:cNvPr id="5" name="图片 4">
            <a:extLst>
              <a:ext uri="{FF2B5EF4-FFF2-40B4-BE49-F238E27FC236}">
                <a16:creationId xmlns:a16="http://schemas.microsoft.com/office/drawing/2014/main" id="{D764577F-AF2E-4C4E-9F16-BC995150A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5534526" cy="2895600"/>
          </a:xfrm>
          <a:prstGeom prst="rect">
            <a:avLst/>
          </a:prstGeom>
        </p:spPr>
      </p:pic>
    </p:spTree>
    <p:extLst>
      <p:ext uri="{BB962C8B-B14F-4D97-AF65-F5344CB8AC3E}">
        <p14:creationId xmlns:p14="http://schemas.microsoft.com/office/powerpoint/2010/main" val="79475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2741" y="1690689"/>
            <a:ext cx="206332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41"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62741" y="2152354"/>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normAutofit/>
          </a:bodyPr>
          <a:lstStyle/>
          <a:p>
            <a:r>
              <a:rPr lang="en-HK" altLang="zh-CN" dirty="0"/>
              <a:t>Visual Question Answering (VQA)</a:t>
            </a:r>
            <a:endParaRPr lang="zh-CN" altLang="en-US" dirty="0"/>
          </a:p>
        </p:txBody>
      </p:sp>
      <p:sp>
        <p:nvSpPr>
          <p:cNvPr id="2" name="文本框 1"/>
          <p:cNvSpPr txBox="1"/>
          <p:nvPr/>
        </p:nvSpPr>
        <p:spPr>
          <a:xfrm>
            <a:off x="5105400" y="5715000"/>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Making Neural Nets Great Again</a:t>
            </a:r>
            <a:endParaRPr lang="zh-CN" altLang="en-US" dirty="0"/>
          </a:p>
        </p:txBody>
      </p:sp>
      <p:pic>
        <p:nvPicPr>
          <p:cNvPr id="1026" name="Picture 2" descr="Twe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447800"/>
            <a:ext cx="4572000" cy="4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80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dirty="0"/>
              <a:t>对话系统</a:t>
            </a:r>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447800"/>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4953000" y="1263134"/>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dirty="0"/>
              <a:t>循环神经网络总结</a:t>
            </a:r>
          </a:p>
        </p:txBody>
      </p:sp>
      <p:sp>
        <p:nvSpPr>
          <p:cNvPr id="3" name="内容占位符 2">
            <a:extLst>
              <a:ext uri="{FF2B5EF4-FFF2-40B4-BE49-F238E27FC236}">
                <a16:creationId xmlns:a16="http://schemas.microsoft.com/office/drawing/2014/main" id="{754214AB-0C33-4CEE-9F7F-0D9FDE86A4BF}"/>
              </a:ext>
            </a:extLst>
          </p:cNvPr>
          <p:cNvSpPr>
            <a:spLocks noGrp="1"/>
          </p:cNvSpPr>
          <p:nvPr>
            <p:ph sz="quarter" idx="1"/>
          </p:nvPr>
        </p:nvSpPr>
        <p:spPr/>
        <p:txBody>
          <a:bodyPr/>
          <a:lstStyle/>
          <a:p>
            <a:r>
              <a:rPr lang="zh-CN" altLang="en-US" dirty="0"/>
              <a:t>优点：</a:t>
            </a:r>
            <a:endParaRPr lang="en-US" altLang="zh-CN" dirty="0"/>
          </a:p>
          <a:p>
            <a:pPr lvl="1"/>
            <a:r>
              <a:rPr lang="zh-CN" altLang="en-US" dirty="0"/>
              <a:t>引入</a:t>
            </a:r>
            <a:r>
              <a:rPr lang="zh-CN" altLang="en-US" dirty="0">
                <a:solidFill>
                  <a:srgbClr val="FF0000"/>
                </a:solidFill>
              </a:rPr>
              <a:t>记忆</a:t>
            </a:r>
            <a:endParaRPr lang="en-US" altLang="zh-CN" dirty="0">
              <a:solidFill>
                <a:srgbClr val="FF0000"/>
              </a:solidFill>
            </a:endParaRPr>
          </a:p>
          <a:p>
            <a:pPr lvl="1"/>
            <a:r>
              <a:rPr lang="zh-CN" altLang="en-US" dirty="0"/>
              <a:t>图灵等价</a:t>
            </a:r>
            <a:endParaRPr lang="en-US" altLang="zh-CN" dirty="0"/>
          </a:p>
          <a:p>
            <a:r>
              <a:rPr lang="zh-CN" altLang="en-US" dirty="0"/>
              <a:t>缺点：</a:t>
            </a:r>
            <a:endParaRPr lang="en-US" altLang="zh-CN" dirty="0"/>
          </a:p>
          <a:p>
            <a:pPr lvl="1"/>
            <a:r>
              <a:rPr lang="zh-CN" altLang="en-US" dirty="0"/>
              <a:t>长期依赖问题</a:t>
            </a:r>
            <a:endParaRPr lang="en-US" altLang="zh-CN" dirty="0"/>
          </a:p>
          <a:p>
            <a:pPr lvl="1"/>
            <a:r>
              <a:rPr lang="zh-CN" altLang="en-US" dirty="0"/>
              <a:t>记忆容量问题</a:t>
            </a:r>
            <a:endParaRPr lang="en-US" altLang="zh-CN" dirty="0"/>
          </a:p>
          <a:p>
            <a:pPr lvl="1"/>
            <a:r>
              <a:rPr lang="zh-CN" altLang="en-US" dirty="0"/>
              <a:t>并行能力</a:t>
            </a:r>
            <a:endParaRPr lang="en-US" altLang="zh-CN" dirty="0"/>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可计算问题</a:t>
            </a:r>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矩形 11"/>
          <p:cNvSpPr/>
          <p:nvPr/>
        </p:nvSpPr>
        <p:spPr>
          <a:xfrm>
            <a:off x="7086600" y="28956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5943600" y="36880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6379087" y="3907274"/>
            <a:ext cx="1569660" cy="369332"/>
          </a:xfrm>
          <a:prstGeom prst="rect">
            <a:avLst/>
          </a:prstGeom>
          <a:noFill/>
        </p:spPr>
        <p:txBody>
          <a:bodyPr wrap="none" rtlCol="0">
            <a:spAutoFit/>
          </a:bodyPr>
          <a:lstStyle/>
          <a:p>
            <a:r>
              <a:rPr lang="zh-CN" altLang="en-US" dirty="0">
                <a:solidFill>
                  <a:srgbClr val="FF0000"/>
                </a:solidFill>
              </a:rPr>
              <a:t>需要记忆能力</a:t>
            </a:r>
          </a:p>
        </p:txBody>
      </p:sp>
      <p:sp>
        <p:nvSpPr>
          <p:cNvPr id="2" name="矩形 1">
            <a:extLst>
              <a:ext uri="{FF2B5EF4-FFF2-40B4-BE49-F238E27FC236}">
                <a16:creationId xmlns:a16="http://schemas.microsoft.com/office/drawing/2014/main" id="{8822F6A9-C7DF-4B6E-86F6-B8F90BF25F94}"/>
              </a:ext>
            </a:extLst>
          </p:cNvPr>
          <p:cNvSpPr/>
          <p:nvPr/>
        </p:nvSpPr>
        <p:spPr>
          <a:xfrm>
            <a:off x="6629400" y="3264932"/>
            <a:ext cx="1723549" cy="307777"/>
          </a:xfrm>
          <a:prstGeom prst="rect">
            <a:avLst/>
          </a:prstGeom>
        </p:spPr>
        <p:txBody>
          <a:bodyPr wrap="none">
            <a:spAutoFit/>
          </a:bodyPr>
          <a:lstStyle/>
          <a:p>
            <a:pPr lvl="1"/>
            <a:r>
              <a:rPr lang="zh-CN" altLang="en-US" sz="1400" dirty="0">
                <a:solidFill>
                  <a:srgbClr val="FF0000"/>
                </a:solidFill>
              </a:rPr>
              <a:t>通用近似定理</a:t>
            </a:r>
          </a:p>
        </p:txBody>
      </p:sp>
      <p:sp>
        <p:nvSpPr>
          <p:cNvPr id="3" name="矩形 2">
            <a:extLst>
              <a:ext uri="{FF2B5EF4-FFF2-40B4-BE49-F238E27FC236}">
                <a16:creationId xmlns:a16="http://schemas.microsoft.com/office/drawing/2014/main" id="{8491F669-2BD8-48D8-99E0-FA539AAC7AE4}"/>
              </a:ext>
            </a:extLst>
          </p:cNvPr>
          <p:cNvSpPr/>
          <p:nvPr/>
        </p:nvSpPr>
        <p:spPr>
          <a:xfrm>
            <a:off x="3026399" y="5257800"/>
            <a:ext cx="2954655" cy="369332"/>
          </a:xfrm>
          <a:prstGeom prst="rect">
            <a:avLst/>
          </a:prstGeom>
        </p:spPr>
        <p:txBody>
          <a:bodyPr wrap="none">
            <a:spAutoFit/>
          </a:bodyPr>
          <a:lstStyle/>
          <a:p>
            <a:r>
              <a:rPr lang="zh-CN" altLang="en-US" dirty="0">
                <a:solidFill>
                  <a:srgbClr val="FF0000"/>
                </a:solidFill>
              </a:rPr>
              <a:t>如何给网络增加记忆能力？</a:t>
            </a:r>
          </a:p>
        </p:txBody>
      </p:sp>
    </p:spTree>
    <p:extLst>
      <p:ext uri="{BB962C8B-B14F-4D97-AF65-F5344CB8AC3E}">
        <p14:creationId xmlns:p14="http://schemas.microsoft.com/office/powerpoint/2010/main" val="75713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p:sp>
        <p:nvSpPr>
          <p:cNvPr id="3" name="内容占位符 2"/>
          <p:cNvSpPr>
            <a:spLocks noGrp="1"/>
          </p:cNvSpPr>
          <p:nvPr>
            <p:ph sz="quarter"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p>
        </p:txBody>
      </p:sp>
      <p:pic>
        <p:nvPicPr>
          <p:cNvPr id="6" name="图片 5">
            <a:extLst>
              <a:ext uri="{FF2B5EF4-FFF2-40B4-BE49-F238E27FC236}">
                <a16:creationId xmlns:a16="http://schemas.microsoft.com/office/drawing/2014/main" id="{964DD4EF-5735-4994-893C-B430C4E80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659666"/>
            <a:ext cx="3570608" cy="658603"/>
          </a:xfrm>
          <a:prstGeom prst="rect">
            <a:avLst/>
          </a:prstGeom>
        </p:spPr>
      </p:pic>
    </p:spTree>
    <p:extLst>
      <p:ext uri="{BB962C8B-B14F-4D97-AF65-F5344CB8AC3E}">
        <p14:creationId xmlns:p14="http://schemas.microsoft.com/office/powerpoint/2010/main" val="163840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A6AF4-679D-4BFC-A756-56CFD9C7FB11}"/>
              </a:ext>
            </a:extLst>
          </p:cNvPr>
          <p:cNvSpPr>
            <a:spLocks noGrp="1"/>
          </p:cNvSpPr>
          <p:nvPr>
            <p:ph type="title"/>
          </p:nvPr>
        </p:nvSpPr>
        <p:spPr/>
        <p:txBody>
          <a:bodyPr/>
          <a:lstStyle/>
          <a:p>
            <a:r>
              <a:rPr lang="zh-CN" altLang="en-US" dirty="0"/>
              <a:t>延时神经网络</a:t>
            </a:r>
          </a:p>
        </p:txBody>
      </p:sp>
      <p:pic>
        <p:nvPicPr>
          <p:cNvPr id="2050" name="Picture 2" descr="Image result for Time Delay Neural Networkï¼TDNN">
            <a:extLst>
              <a:ext uri="{FF2B5EF4-FFF2-40B4-BE49-F238E27FC236}">
                <a16:creationId xmlns:a16="http://schemas.microsoft.com/office/drawing/2014/main" id="{8D48ADA1-ABA9-44A4-BF49-11B820675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43050"/>
            <a:ext cx="4724400" cy="4330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94C3353-E4A5-49EF-8E69-B5E375AD998A}"/>
              </a:ext>
            </a:extLst>
          </p:cNvPr>
          <p:cNvSpPr/>
          <p:nvPr/>
        </p:nvSpPr>
        <p:spPr>
          <a:xfrm>
            <a:off x="381000" y="5943600"/>
            <a:ext cx="8305800" cy="276999"/>
          </a:xfrm>
          <a:prstGeom prst="rect">
            <a:avLst/>
          </a:prstGeom>
        </p:spPr>
        <p:txBody>
          <a:bodyPr wrap="square">
            <a:spAutoFit/>
          </a:bodyPr>
          <a:lstStyle/>
          <a:p>
            <a:r>
              <a:rPr lang="en-US" altLang="zh-CN" sz="1200" dirty="0">
                <a:hlinkClick r:id="rId3"/>
              </a:rPr>
              <a:t>https://www.researchgate.net/publication/12314435_Neural_system_identification_model_of_human_sound_localization</a:t>
            </a:r>
            <a:endParaRPr lang="zh-CN" altLang="en-US" sz="1200" dirty="0"/>
          </a:p>
        </p:txBody>
      </p:sp>
    </p:spTree>
    <p:extLst>
      <p:ext uri="{BB962C8B-B14F-4D97-AF65-F5344CB8AC3E}">
        <p14:creationId xmlns:p14="http://schemas.microsoft.com/office/powerpoint/2010/main" val="422846641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18099</TotalTime>
  <Words>1758</Words>
  <Application>Microsoft Office PowerPoint</Application>
  <PresentationFormat>全屏显示(4:3)</PresentationFormat>
  <Paragraphs>316</Paragraphs>
  <Slides>65</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65</vt:i4>
      </vt:variant>
    </vt:vector>
  </HeadingPairs>
  <TitlesOfParts>
    <vt:vector size="78" baseType="lpstr">
      <vt:lpstr>新細明體</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循环神经网络</vt:lpstr>
      <vt:lpstr>参考资料</vt:lpstr>
      <vt:lpstr>前馈网络</vt:lpstr>
      <vt:lpstr>前馈网络</vt:lpstr>
      <vt:lpstr>有限状态自动机（Finite Automata）</vt:lpstr>
      <vt:lpstr>图灵机</vt:lpstr>
      <vt:lpstr>可计算问题</vt:lpstr>
      <vt:lpstr>如何给网络增加记忆能力？</vt:lpstr>
      <vt:lpstr>延时神经网络</vt:lpstr>
      <vt:lpstr>如何给网络增加记忆能力？</vt:lpstr>
      <vt:lpstr>非线性自回归模型</vt:lpstr>
      <vt:lpstr>循环神经网络</vt:lpstr>
      <vt:lpstr>按时间展开</vt:lpstr>
      <vt:lpstr>循环神经网络</vt:lpstr>
      <vt:lpstr>简单循环网络</vt:lpstr>
      <vt:lpstr>通用近似定理</vt:lpstr>
      <vt:lpstr>图灵完备</vt:lpstr>
      <vt:lpstr>循环神经网络</vt:lpstr>
      <vt:lpstr>应用到机器学习</vt:lpstr>
      <vt:lpstr>应用到机器学习</vt:lpstr>
      <vt:lpstr>序列到类别</vt:lpstr>
      <vt:lpstr>应用到机器学习</vt:lpstr>
      <vt:lpstr>同步的序列到序列模式</vt:lpstr>
      <vt:lpstr>同步的序列到序列模式</vt:lpstr>
      <vt:lpstr>同步的序列到序列模式</vt:lpstr>
      <vt:lpstr>应用到机器学习</vt:lpstr>
      <vt:lpstr>异步的序列到序列模式</vt:lpstr>
      <vt:lpstr>参数学习</vt:lpstr>
      <vt:lpstr>梯度</vt:lpstr>
      <vt:lpstr>梯度</vt:lpstr>
      <vt:lpstr>梯度消失/爆炸</vt:lpstr>
      <vt:lpstr>长期依赖问题</vt:lpstr>
      <vt:lpstr>长期依赖问题</vt:lpstr>
      <vt:lpstr>长短时记忆神经网络：LSTM</vt:lpstr>
      <vt:lpstr>LSTM的各种变体</vt:lpstr>
      <vt:lpstr>GRU</vt:lpstr>
      <vt:lpstr>堆叠循环神经网络</vt:lpstr>
      <vt:lpstr>双向循环神经网络</vt:lpstr>
      <vt:lpstr>扩展到图结构</vt:lpstr>
      <vt:lpstr>扩展到图结构</vt:lpstr>
      <vt:lpstr>树结构</vt:lpstr>
      <vt:lpstr>树结构</vt:lpstr>
      <vt:lpstr>递归神经网络</vt:lpstr>
      <vt:lpstr>递归神经网络</vt:lpstr>
      <vt:lpstr>递归神经网络</vt:lpstr>
      <vt:lpstr>图网络</vt:lpstr>
      <vt:lpstr>图数据</vt:lpstr>
      <vt:lpstr>图网络</vt:lpstr>
      <vt:lpstr>图网络</vt:lpstr>
      <vt:lpstr>图网络</vt:lpstr>
      <vt:lpstr>循环网络应用</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Making Neural Nets Great Again</vt:lpstr>
      <vt:lpstr>对话系统</vt:lpstr>
      <vt:lpstr>循环神经网络总结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1819</cp:revision>
  <dcterms:created xsi:type="dcterms:W3CDTF">2009-03-19T21:17:53Z</dcterms:created>
  <dcterms:modified xsi:type="dcterms:W3CDTF">2019-07-11T15:28:02Z</dcterms:modified>
</cp:coreProperties>
</file>